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Helvetica Neue"/>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HelveticaNeue-bold.fntdata"/><Relationship Id="rId10" Type="http://schemas.openxmlformats.org/officeDocument/2006/relationships/slide" Target="slides/slide5.xml"/><Relationship Id="rId21" Type="http://schemas.openxmlformats.org/officeDocument/2006/relationships/font" Target="fonts/HelveticaNeue-regular.fntdata"/><Relationship Id="rId13" Type="http://schemas.openxmlformats.org/officeDocument/2006/relationships/slide" Target="slides/slide8.xml"/><Relationship Id="rId24" Type="http://schemas.openxmlformats.org/officeDocument/2006/relationships/font" Target="fonts/HelveticaNeue-boldItalic.fntdata"/><Relationship Id="rId12" Type="http://schemas.openxmlformats.org/officeDocument/2006/relationships/slide" Target="slides/slide7.xml"/><Relationship Id="rId23"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59a403f2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59a403f2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59a403f2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59a403f2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59a403f2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59a403f2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59a403f2c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59a403f2c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59a403f2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59a403f2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59a403f2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59a403f2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59a403f2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59a403f2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59a403f2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59a403f2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59a403f2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59a403f2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59a403f2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59a403f2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59a403f2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59a403f2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59a403f2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59a403f2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59a403f2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59a403f2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59a403f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59a403f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3.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9.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Medium-Fi Prototype</a:t>
            </a:r>
            <a:endParaRPr/>
          </a:p>
        </p:txBody>
      </p:sp>
      <p:pic>
        <p:nvPicPr>
          <p:cNvPr id="55" name="Google Shape;55;p13"/>
          <p:cNvPicPr preferRelativeResize="0"/>
          <p:nvPr/>
        </p:nvPicPr>
        <p:blipFill>
          <a:blip r:embed="rId3">
            <a:alphaModFix/>
          </a:blip>
          <a:stretch>
            <a:fillRect/>
          </a:stretch>
        </p:blipFill>
        <p:spPr>
          <a:xfrm>
            <a:off x="1419225" y="1203675"/>
            <a:ext cx="6305550" cy="1200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Task Flow One: Finding Policies</a:t>
            </a:r>
            <a:endParaRPr b="1">
              <a:solidFill>
                <a:schemeClr val="accent1"/>
              </a:solidFill>
              <a:latin typeface="Helvetica Neue"/>
              <a:ea typeface="Helvetica Neue"/>
              <a:cs typeface="Helvetica Neue"/>
              <a:sym typeface="Helvetica Neue"/>
            </a:endParaRPr>
          </a:p>
        </p:txBody>
      </p:sp>
      <p:pic>
        <p:nvPicPr>
          <p:cNvPr id="134" name="Google Shape;134;p22"/>
          <p:cNvPicPr preferRelativeResize="0"/>
          <p:nvPr/>
        </p:nvPicPr>
        <p:blipFill>
          <a:blip r:embed="rId3">
            <a:alphaModFix/>
          </a:blip>
          <a:stretch>
            <a:fillRect/>
          </a:stretch>
        </p:blipFill>
        <p:spPr>
          <a:xfrm>
            <a:off x="311700" y="1242175"/>
            <a:ext cx="1505000" cy="2902701"/>
          </a:xfrm>
          <a:prstGeom prst="rect">
            <a:avLst/>
          </a:prstGeom>
          <a:noFill/>
          <a:ln>
            <a:noFill/>
          </a:ln>
        </p:spPr>
      </p:pic>
      <p:sp>
        <p:nvSpPr>
          <p:cNvPr id="135" name="Google Shape;135;p22"/>
          <p:cNvSpPr/>
          <p:nvPr/>
        </p:nvSpPr>
        <p:spPr>
          <a:xfrm rot="5400000">
            <a:off x="753600" y="3713250"/>
            <a:ext cx="327000" cy="32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2"/>
          <p:cNvPicPr preferRelativeResize="0"/>
          <p:nvPr/>
        </p:nvPicPr>
        <p:blipFill>
          <a:blip r:embed="rId4">
            <a:alphaModFix/>
          </a:blip>
          <a:stretch>
            <a:fillRect/>
          </a:stretch>
        </p:blipFill>
        <p:spPr>
          <a:xfrm>
            <a:off x="2688850" y="1241413"/>
            <a:ext cx="1504999" cy="2904234"/>
          </a:xfrm>
          <a:prstGeom prst="rect">
            <a:avLst/>
          </a:prstGeom>
          <a:noFill/>
          <a:ln>
            <a:noFill/>
          </a:ln>
        </p:spPr>
      </p:pic>
      <p:pic>
        <p:nvPicPr>
          <p:cNvPr id="137" name="Google Shape;137;p22"/>
          <p:cNvPicPr preferRelativeResize="0"/>
          <p:nvPr/>
        </p:nvPicPr>
        <p:blipFill>
          <a:blip r:embed="rId5">
            <a:alphaModFix/>
          </a:blip>
          <a:stretch>
            <a:fillRect/>
          </a:stretch>
        </p:blipFill>
        <p:spPr>
          <a:xfrm>
            <a:off x="5020450" y="1242175"/>
            <a:ext cx="1473004" cy="2902700"/>
          </a:xfrm>
          <a:prstGeom prst="rect">
            <a:avLst/>
          </a:prstGeom>
          <a:noFill/>
          <a:ln>
            <a:noFill/>
          </a:ln>
        </p:spPr>
      </p:pic>
      <p:pic>
        <p:nvPicPr>
          <p:cNvPr id="138" name="Google Shape;138;p22"/>
          <p:cNvPicPr preferRelativeResize="0"/>
          <p:nvPr/>
        </p:nvPicPr>
        <p:blipFill rotWithShape="1">
          <a:blip r:embed="rId6">
            <a:alphaModFix/>
          </a:blip>
          <a:srcRect b="-2743" l="0" r="-2743" t="0"/>
          <a:stretch/>
        </p:blipFill>
        <p:spPr>
          <a:xfrm>
            <a:off x="7447925" y="1241225"/>
            <a:ext cx="1505000" cy="2941800"/>
          </a:xfrm>
          <a:prstGeom prst="rect">
            <a:avLst/>
          </a:prstGeom>
          <a:noFill/>
          <a:ln>
            <a:noFill/>
          </a:ln>
        </p:spPr>
      </p:pic>
      <p:sp>
        <p:nvSpPr>
          <p:cNvPr id="139" name="Google Shape;139;p22"/>
          <p:cNvSpPr/>
          <p:nvPr/>
        </p:nvSpPr>
        <p:spPr>
          <a:xfrm>
            <a:off x="1917972" y="2528975"/>
            <a:ext cx="669600" cy="366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4272347" y="2510375"/>
            <a:ext cx="669600" cy="366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6710272" y="2510375"/>
            <a:ext cx="669600" cy="366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nvSpPr>
        <p:spPr>
          <a:xfrm>
            <a:off x="241400" y="4213350"/>
            <a:ext cx="1562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Click to navigate to Policies tab</a:t>
            </a:r>
            <a:endParaRPr/>
          </a:p>
        </p:txBody>
      </p:sp>
      <p:sp>
        <p:nvSpPr>
          <p:cNvPr id="143" name="Google Shape;143;p22"/>
          <p:cNvSpPr txBox="1"/>
          <p:nvPr/>
        </p:nvSpPr>
        <p:spPr>
          <a:xfrm>
            <a:off x="2660150" y="4275750"/>
            <a:ext cx="156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Learn more about a policy and then swipe. </a:t>
            </a:r>
            <a:endParaRPr/>
          </a:p>
        </p:txBody>
      </p:sp>
      <p:sp>
        <p:nvSpPr>
          <p:cNvPr id="144" name="Google Shape;144;p22"/>
          <p:cNvSpPr txBox="1"/>
          <p:nvPr/>
        </p:nvSpPr>
        <p:spPr>
          <a:xfrm>
            <a:off x="4975750" y="4328000"/>
            <a:ext cx="1562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how you feel on an issue.</a:t>
            </a:r>
            <a:endParaRPr/>
          </a:p>
        </p:txBody>
      </p:sp>
      <p:sp>
        <p:nvSpPr>
          <p:cNvPr id="145" name="Google Shape;145;p22"/>
          <p:cNvSpPr txBox="1"/>
          <p:nvPr/>
        </p:nvSpPr>
        <p:spPr>
          <a:xfrm>
            <a:off x="7419225" y="4213350"/>
            <a:ext cx="1562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Get presented with a new policy.</a:t>
            </a:r>
            <a:endParaRPr/>
          </a:p>
        </p:txBody>
      </p:sp>
      <p:sp>
        <p:nvSpPr>
          <p:cNvPr id="146" name="Google Shape;146;p22"/>
          <p:cNvSpPr txBox="1"/>
          <p:nvPr/>
        </p:nvSpPr>
        <p:spPr>
          <a:xfrm>
            <a:off x="2847225" y="3239600"/>
            <a:ext cx="1142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The laws regulating the manufacture and sale of firearms in the US.</a:t>
            </a:r>
            <a:endParaRPr sz="600"/>
          </a:p>
        </p:txBody>
      </p:sp>
      <p:sp>
        <p:nvSpPr>
          <p:cNvPr id="147" name="Google Shape;147;p22"/>
          <p:cNvSpPr/>
          <p:nvPr/>
        </p:nvSpPr>
        <p:spPr>
          <a:xfrm rot="5400000">
            <a:off x="3796250" y="2912600"/>
            <a:ext cx="327000" cy="32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rot="5400000">
            <a:off x="2790175" y="2912600"/>
            <a:ext cx="327000" cy="32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rot="5400000">
            <a:off x="5644375" y="2449650"/>
            <a:ext cx="190200" cy="1052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rot="5400000">
            <a:off x="7523975" y="2952950"/>
            <a:ext cx="327000" cy="32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rot="5400000">
            <a:off x="8505300" y="2912600"/>
            <a:ext cx="327000" cy="32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Task Flow Two: Upcoming Elections</a:t>
            </a:r>
            <a:endParaRPr b="1">
              <a:solidFill>
                <a:schemeClr val="accent1"/>
              </a:solidFill>
              <a:latin typeface="Helvetica Neue"/>
              <a:ea typeface="Helvetica Neue"/>
              <a:cs typeface="Helvetica Neue"/>
              <a:sym typeface="Helvetica Neue"/>
            </a:endParaRPr>
          </a:p>
        </p:txBody>
      </p:sp>
      <p:pic>
        <p:nvPicPr>
          <p:cNvPr id="157" name="Google Shape;157;p23"/>
          <p:cNvPicPr preferRelativeResize="0"/>
          <p:nvPr/>
        </p:nvPicPr>
        <p:blipFill>
          <a:blip r:embed="rId3">
            <a:alphaModFix/>
          </a:blip>
          <a:stretch>
            <a:fillRect/>
          </a:stretch>
        </p:blipFill>
        <p:spPr>
          <a:xfrm>
            <a:off x="2717195" y="1353150"/>
            <a:ext cx="1386936" cy="2680751"/>
          </a:xfrm>
          <a:prstGeom prst="rect">
            <a:avLst/>
          </a:prstGeom>
          <a:noFill/>
          <a:ln>
            <a:noFill/>
          </a:ln>
        </p:spPr>
      </p:pic>
      <p:pic>
        <p:nvPicPr>
          <p:cNvPr id="158" name="Google Shape;158;p23"/>
          <p:cNvPicPr preferRelativeResize="0"/>
          <p:nvPr/>
        </p:nvPicPr>
        <p:blipFill>
          <a:blip r:embed="rId4">
            <a:alphaModFix/>
          </a:blip>
          <a:stretch>
            <a:fillRect/>
          </a:stretch>
        </p:blipFill>
        <p:spPr>
          <a:xfrm>
            <a:off x="339758" y="1353150"/>
            <a:ext cx="1389910" cy="2680752"/>
          </a:xfrm>
          <a:prstGeom prst="rect">
            <a:avLst/>
          </a:prstGeom>
          <a:noFill/>
          <a:ln>
            <a:noFill/>
          </a:ln>
        </p:spPr>
      </p:pic>
      <p:pic>
        <p:nvPicPr>
          <p:cNvPr id="159" name="Google Shape;159;p23"/>
          <p:cNvPicPr preferRelativeResize="0"/>
          <p:nvPr/>
        </p:nvPicPr>
        <p:blipFill>
          <a:blip r:embed="rId5">
            <a:alphaModFix/>
          </a:blip>
          <a:stretch>
            <a:fillRect/>
          </a:stretch>
        </p:blipFill>
        <p:spPr>
          <a:xfrm>
            <a:off x="5091638" y="1353150"/>
            <a:ext cx="1404825" cy="2680746"/>
          </a:xfrm>
          <a:prstGeom prst="rect">
            <a:avLst/>
          </a:prstGeom>
          <a:noFill/>
          <a:ln>
            <a:noFill/>
          </a:ln>
        </p:spPr>
      </p:pic>
      <p:pic>
        <p:nvPicPr>
          <p:cNvPr id="160" name="Google Shape;160;p23"/>
          <p:cNvPicPr preferRelativeResize="0"/>
          <p:nvPr/>
        </p:nvPicPr>
        <p:blipFill>
          <a:blip r:embed="rId6">
            <a:alphaModFix/>
          </a:blip>
          <a:stretch>
            <a:fillRect/>
          </a:stretch>
        </p:blipFill>
        <p:spPr>
          <a:xfrm>
            <a:off x="7483980" y="1353150"/>
            <a:ext cx="1348317" cy="2680750"/>
          </a:xfrm>
          <a:prstGeom prst="rect">
            <a:avLst/>
          </a:prstGeom>
          <a:noFill/>
          <a:ln>
            <a:noFill/>
          </a:ln>
        </p:spPr>
      </p:pic>
      <p:sp>
        <p:nvSpPr>
          <p:cNvPr id="161" name="Google Shape;161;p23"/>
          <p:cNvSpPr/>
          <p:nvPr/>
        </p:nvSpPr>
        <p:spPr>
          <a:xfrm>
            <a:off x="1803888" y="2491925"/>
            <a:ext cx="839100" cy="4032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4178338" y="2491925"/>
            <a:ext cx="839100" cy="4032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6570663" y="2491925"/>
            <a:ext cx="839100" cy="4032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rot="5400000">
            <a:off x="1026075" y="3646700"/>
            <a:ext cx="327000" cy="32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rot="5400000">
            <a:off x="3249250" y="1521125"/>
            <a:ext cx="327000" cy="109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rot="5400000">
            <a:off x="5630550" y="2513525"/>
            <a:ext cx="327000" cy="109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txBox="1"/>
          <p:nvPr/>
        </p:nvSpPr>
        <p:spPr>
          <a:xfrm>
            <a:off x="241400" y="4213350"/>
            <a:ext cx="1562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Click to navigate to Elections tab</a:t>
            </a:r>
            <a:endParaRPr/>
          </a:p>
        </p:txBody>
      </p:sp>
      <p:sp>
        <p:nvSpPr>
          <p:cNvPr id="168" name="Google Shape;168;p23"/>
          <p:cNvSpPr txBox="1"/>
          <p:nvPr/>
        </p:nvSpPr>
        <p:spPr>
          <a:xfrm>
            <a:off x="2322900" y="4213350"/>
            <a:ext cx="22491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Click to learn more about specific upcoming election</a:t>
            </a:r>
            <a:endParaRPr/>
          </a:p>
        </p:txBody>
      </p:sp>
      <p:sp>
        <p:nvSpPr>
          <p:cNvPr id="169" name="Google Shape;169;p23"/>
          <p:cNvSpPr txBox="1"/>
          <p:nvPr/>
        </p:nvSpPr>
        <p:spPr>
          <a:xfrm>
            <a:off x="5012875" y="4213350"/>
            <a:ext cx="1562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Click to compare candidates</a:t>
            </a:r>
            <a:endParaRPr/>
          </a:p>
        </p:txBody>
      </p:sp>
      <p:sp>
        <p:nvSpPr>
          <p:cNvPr id="170" name="Google Shape;170;p23"/>
          <p:cNvSpPr txBox="1"/>
          <p:nvPr/>
        </p:nvSpPr>
        <p:spPr>
          <a:xfrm>
            <a:off x="7301463" y="4213350"/>
            <a:ext cx="17007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Receive</a:t>
            </a:r>
            <a:r>
              <a:rPr lang="en"/>
              <a:t> directions to nearby polling stations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00" y="340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Task Flow Three: Picking Candidates</a:t>
            </a:r>
            <a:endParaRPr b="1">
              <a:solidFill>
                <a:schemeClr val="accent1"/>
              </a:solidFill>
              <a:latin typeface="Helvetica Neue"/>
              <a:ea typeface="Helvetica Neue"/>
              <a:cs typeface="Helvetica Neue"/>
              <a:sym typeface="Helvetica Neue"/>
            </a:endParaRPr>
          </a:p>
        </p:txBody>
      </p:sp>
      <p:pic>
        <p:nvPicPr>
          <p:cNvPr id="176" name="Google Shape;176;p24"/>
          <p:cNvPicPr preferRelativeResize="0"/>
          <p:nvPr/>
        </p:nvPicPr>
        <p:blipFill>
          <a:blip r:embed="rId3">
            <a:alphaModFix/>
          </a:blip>
          <a:stretch>
            <a:fillRect/>
          </a:stretch>
        </p:blipFill>
        <p:spPr>
          <a:xfrm>
            <a:off x="7484000" y="1353150"/>
            <a:ext cx="1335627" cy="2680750"/>
          </a:xfrm>
          <a:prstGeom prst="rect">
            <a:avLst/>
          </a:prstGeom>
          <a:noFill/>
          <a:ln>
            <a:noFill/>
          </a:ln>
        </p:spPr>
      </p:pic>
      <p:pic>
        <p:nvPicPr>
          <p:cNvPr id="177" name="Google Shape;177;p24"/>
          <p:cNvPicPr preferRelativeResize="0"/>
          <p:nvPr/>
        </p:nvPicPr>
        <p:blipFill>
          <a:blip r:embed="rId4">
            <a:alphaModFix/>
          </a:blip>
          <a:stretch>
            <a:fillRect/>
          </a:stretch>
        </p:blipFill>
        <p:spPr>
          <a:xfrm>
            <a:off x="2717195" y="1353150"/>
            <a:ext cx="1386936" cy="2680751"/>
          </a:xfrm>
          <a:prstGeom prst="rect">
            <a:avLst/>
          </a:prstGeom>
          <a:noFill/>
          <a:ln>
            <a:noFill/>
          </a:ln>
        </p:spPr>
      </p:pic>
      <p:pic>
        <p:nvPicPr>
          <p:cNvPr id="178" name="Google Shape;178;p24"/>
          <p:cNvPicPr preferRelativeResize="0"/>
          <p:nvPr/>
        </p:nvPicPr>
        <p:blipFill>
          <a:blip r:embed="rId5">
            <a:alphaModFix/>
          </a:blip>
          <a:stretch>
            <a:fillRect/>
          </a:stretch>
        </p:blipFill>
        <p:spPr>
          <a:xfrm>
            <a:off x="339758" y="1353150"/>
            <a:ext cx="1389910" cy="2680752"/>
          </a:xfrm>
          <a:prstGeom prst="rect">
            <a:avLst/>
          </a:prstGeom>
          <a:noFill/>
          <a:ln>
            <a:noFill/>
          </a:ln>
        </p:spPr>
      </p:pic>
      <p:pic>
        <p:nvPicPr>
          <p:cNvPr id="179" name="Google Shape;179;p24"/>
          <p:cNvPicPr preferRelativeResize="0"/>
          <p:nvPr/>
        </p:nvPicPr>
        <p:blipFill>
          <a:blip r:embed="rId6">
            <a:alphaModFix/>
          </a:blip>
          <a:stretch>
            <a:fillRect/>
          </a:stretch>
        </p:blipFill>
        <p:spPr>
          <a:xfrm>
            <a:off x="5091638" y="1353150"/>
            <a:ext cx="1404825" cy="2680746"/>
          </a:xfrm>
          <a:prstGeom prst="rect">
            <a:avLst/>
          </a:prstGeom>
          <a:noFill/>
          <a:ln>
            <a:noFill/>
          </a:ln>
        </p:spPr>
      </p:pic>
      <p:sp>
        <p:nvSpPr>
          <p:cNvPr id="180" name="Google Shape;180;p24"/>
          <p:cNvSpPr/>
          <p:nvPr/>
        </p:nvSpPr>
        <p:spPr>
          <a:xfrm>
            <a:off x="1803888" y="2491925"/>
            <a:ext cx="839100" cy="4032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4178338" y="2491925"/>
            <a:ext cx="839100" cy="4032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6570663" y="2491925"/>
            <a:ext cx="839100" cy="4032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rot="5400000">
            <a:off x="1026075" y="3646700"/>
            <a:ext cx="327000" cy="32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rot="5400000">
            <a:off x="3249250" y="1521125"/>
            <a:ext cx="327000" cy="109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rot="5400000">
            <a:off x="5630563" y="1521125"/>
            <a:ext cx="327000" cy="109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rot="5400000">
            <a:off x="7652300" y="3079800"/>
            <a:ext cx="327000" cy="32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rot="5400000">
            <a:off x="8306025" y="3079800"/>
            <a:ext cx="327000" cy="32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txBox="1"/>
          <p:nvPr/>
        </p:nvSpPr>
        <p:spPr>
          <a:xfrm>
            <a:off x="241400" y="4213350"/>
            <a:ext cx="1562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Click to navigate to Elections tab</a:t>
            </a:r>
            <a:endParaRPr>
              <a:latin typeface="Helvetica Neue"/>
              <a:ea typeface="Helvetica Neue"/>
              <a:cs typeface="Helvetica Neue"/>
              <a:sym typeface="Helvetica Neue"/>
            </a:endParaRPr>
          </a:p>
        </p:txBody>
      </p:sp>
      <p:sp>
        <p:nvSpPr>
          <p:cNvPr id="189" name="Google Shape;189;p24"/>
          <p:cNvSpPr txBox="1"/>
          <p:nvPr/>
        </p:nvSpPr>
        <p:spPr>
          <a:xfrm>
            <a:off x="2288200" y="4213350"/>
            <a:ext cx="22491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Click to learn more about specific upcoming election</a:t>
            </a:r>
            <a:endParaRPr>
              <a:latin typeface="Helvetica Neue"/>
              <a:ea typeface="Helvetica Neue"/>
              <a:cs typeface="Helvetica Neue"/>
              <a:sym typeface="Helvetica Neue"/>
            </a:endParaRPr>
          </a:p>
        </p:txBody>
      </p:sp>
      <p:sp>
        <p:nvSpPr>
          <p:cNvPr id="190" name="Google Shape;190;p24"/>
          <p:cNvSpPr txBox="1"/>
          <p:nvPr/>
        </p:nvSpPr>
        <p:spPr>
          <a:xfrm>
            <a:off x="5012875" y="4213350"/>
            <a:ext cx="1562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Click to compare candidates</a:t>
            </a:r>
            <a:endParaRPr>
              <a:latin typeface="Helvetica Neue"/>
              <a:ea typeface="Helvetica Neue"/>
              <a:cs typeface="Helvetica Neue"/>
              <a:sym typeface="Helvetica Neue"/>
            </a:endParaRPr>
          </a:p>
        </p:txBody>
      </p:sp>
      <p:sp>
        <p:nvSpPr>
          <p:cNvPr id="191" name="Google Shape;191;p24"/>
          <p:cNvSpPr txBox="1"/>
          <p:nvPr/>
        </p:nvSpPr>
        <p:spPr>
          <a:xfrm>
            <a:off x="7301463" y="4213350"/>
            <a:ext cx="17007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Choose candidate of interest</a:t>
            </a:r>
            <a:endParaRPr>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Prototyping Tools</a:t>
            </a:r>
            <a:endParaRPr b="1">
              <a:solidFill>
                <a:schemeClr val="accent1"/>
              </a:solidFill>
              <a:latin typeface="Helvetica Neue"/>
              <a:ea typeface="Helvetica Neue"/>
              <a:cs typeface="Helvetica Neue"/>
              <a:sym typeface="Helvetica Neue"/>
            </a:endParaRPr>
          </a:p>
        </p:txBody>
      </p:sp>
      <p:sp>
        <p:nvSpPr>
          <p:cNvPr id="197" name="Google Shape;19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We utilized Figma to create our prototype.</a:t>
            </a:r>
            <a:endParaRPr>
              <a:solidFill>
                <a:schemeClr val="dk1"/>
              </a:solidFill>
              <a:latin typeface="Helvetica Neue"/>
              <a:ea typeface="Helvetica Neue"/>
              <a:cs typeface="Helvetica Neue"/>
              <a:sym typeface="Helvetica Neue"/>
            </a:endParaRPr>
          </a:p>
          <a:p>
            <a:pPr indent="0" lvl="0" marL="0" rtl="0" algn="l">
              <a:spcBef>
                <a:spcPts val="1600"/>
              </a:spcBef>
              <a:spcAft>
                <a:spcPts val="0"/>
              </a:spcAft>
              <a:buNone/>
            </a:pPr>
            <a:r>
              <a:rPr lang="en">
                <a:solidFill>
                  <a:schemeClr val="dk1"/>
                </a:solidFill>
                <a:latin typeface="Helvetica Neue"/>
                <a:ea typeface="Helvetica Neue"/>
                <a:cs typeface="Helvetica Neue"/>
                <a:sym typeface="Helvetica Neue"/>
              </a:rPr>
              <a:t>Pros:</a:t>
            </a:r>
            <a:endParaRPr>
              <a:solidFill>
                <a:schemeClr val="dk1"/>
              </a:solidFill>
              <a:latin typeface="Helvetica Neue"/>
              <a:ea typeface="Helvetica Neue"/>
              <a:cs typeface="Helvetica Neue"/>
              <a:sym typeface="Helvetica Neue"/>
            </a:endParaRPr>
          </a:p>
          <a:p>
            <a:pPr indent="-342900" lvl="0" marL="457200" rtl="0" algn="l">
              <a:spcBef>
                <a:spcPts val="160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Allowed for simultaneous collaboration between team members</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Low barrier to entry compared to InVision and Balsamiq</a:t>
            </a:r>
            <a:endParaRPr>
              <a:solidFill>
                <a:schemeClr val="dk1"/>
              </a:solidFill>
              <a:latin typeface="Helvetica Neue"/>
              <a:ea typeface="Helvetica Neue"/>
              <a:cs typeface="Helvetica Neue"/>
              <a:sym typeface="Helvetica Neue"/>
            </a:endParaRPr>
          </a:p>
          <a:p>
            <a:pPr indent="0" lvl="0" marL="0" rtl="0" algn="l">
              <a:spcBef>
                <a:spcPts val="1600"/>
              </a:spcBef>
              <a:spcAft>
                <a:spcPts val="0"/>
              </a:spcAft>
              <a:buNone/>
            </a:pPr>
            <a:r>
              <a:rPr lang="en">
                <a:solidFill>
                  <a:schemeClr val="dk1"/>
                </a:solidFill>
                <a:latin typeface="Helvetica Neue"/>
                <a:ea typeface="Helvetica Neue"/>
                <a:cs typeface="Helvetica Neue"/>
                <a:sym typeface="Helvetica Neue"/>
              </a:rPr>
              <a:t>Cons:</a:t>
            </a:r>
            <a:endParaRPr>
              <a:solidFill>
                <a:schemeClr val="dk1"/>
              </a:solidFill>
              <a:latin typeface="Helvetica Neue"/>
              <a:ea typeface="Helvetica Neue"/>
              <a:cs typeface="Helvetica Neue"/>
              <a:sym typeface="Helvetica Neue"/>
            </a:endParaRPr>
          </a:p>
          <a:p>
            <a:pPr indent="-342900" lvl="0" marL="457200" rtl="0" algn="l">
              <a:spcBef>
                <a:spcPts val="160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Prototype with few interactive features</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Limited functionality (i.e. not able to imitate “swiping” correctly)</a:t>
            </a:r>
            <a:endParaRPr>
              <a:solidFill>
                <a:schemeClr val="dk1"/>
              </a:solidFill>
              <a:latin typeface="Helvetica Neue"/>
              <a:ea typeface="Helvetica Neue"/>
              <a:cs typeface="Helvetica Neue"/>
              <a:sym typeface="Helvetica Neue"/>
            </a:endParaRPr>
          </a:p>
        </p:txBody>
      </p:sp>
      <p:pic>
        <p:nvPicPr>
          <p:cNvPr id="198" name="Google Shape;198;p25"/>
          <p:cNvPicPr preferRelativeResize="0"/>
          <p:nvPr/>
        </p:nvPicPr>
        <p:blipFill>
          <a:blip r:embed="rId3">
            <a:alphaModFix/>
          </a:blip>
          <a:stretch>
            <a:fillRect/>
          </a:stretch>
        </p:blipFill>
        <p:spPr>
          <a:xfrm>
            <a:off x="7059425" y="321450"/>
            <a:ext cx="1126725" cy="168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Limitations and Tradeoffs of Prototype</a:t>
            </a:r>
            <a:endParaRPr b="1">
              <a:solidFill>
                <a:schemeClr val="accent1"/>
              </a:solidFill>
              <a:latin typeface="Helvetica Neue"/>
              <a:ea typeface="Helvetica Neue"/>
              <a:cs typeface="Helvetica Neue"/>
              <a:sym typeface="Helvetica Neue"/>
            </a:endParaRPr>
          </a:p>
        </p:txBody>
      </p:sp>
      <p:sp>
        <p:nvSpPr>
          <p:cNvPr id="204" name="Google Shape;20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Some task flows simplified</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Only one potential path to “completion” of the task, optionality severely limited </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No new social media content is being added to homepage</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Not able to store user’s preference with policies</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Key piece is being able to let users change their minds and access all of their choices in one centralized location </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Hardcoding / Wizard of Oz</a:t>
            </a:r>
            <a:endParaRPr b="1">
              <a:solidFill>
                <a:schemeClr val="accent1"/>
              </a:solidFill>
              <a:latin typeface="Helvetica Neue"/>
              <a:ea typeface="Helvetica Neue"/>
              <a:cs typeface="Helvetica Neue"/>
              <a:sym typeface="Helvetica Neue"/>
            </a:endParaRPr>
          </a:p>
        </p:txBody>
      </p:sp>
      <p:sp>
        <p:nvSpPr>
          <p:cNvPr id="210" name="Google Shape;21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Social media posts:</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Only one link, tweet, and TikTok</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Current location and nearby polling stations are hardcoded because we don’t currently have access to polling station locations</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Small subset of policies of interest:</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 Only environment and gun control</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Only one election</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August 2020 District Election</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524850"/>
            <a:ext cx="8520600" cy="40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Helvetica Neue"/>
                <a:ea typeface="Helvetica Neue"/>
                <a:cs typeface="Helvetica Neue"/>
                <a:sym typeface="Helvetica Neue"/>
              </a:rPr>
              <a:t>Strengthening democracy by empowering the next generation of voters.</a:t>
            </a:r>
            <a:endParaRPr b="1" sz="3000">
              <a:solidFill>
                <a:schemeClr val="accent1"/>
              </a:solidFill>
              <a:latin typeface="Helvetica Neue"/>
              <a:ea typeface="Helvetica Neue"/>
              <a:cs typeface="Helvetica Neue"/>
              <a:sym typeface="Helvetica Neue"/>
            </a:endParaRPr>
          </a:p>
          <a:p>
            <a:pPr indent="0" lvl="0" marL="0" rtl="0" algn="l">
              <a:spcBef>
                <a:spcPts val="1600"/>
              </a:spcBef>
              <a:spcAft>
                <a:spcPts val="0"/>
              </a:spcAft>
              <a:buNone/>
            </a:pPr>
            <a:r>
              <a:rPr b="1" lang="en" sz="2400">
                <a:solidFill>
                  <a:srgbClr val="000000"/>
                </a:solidFill>
                <a:latin typeface="Helvetica Neue"/>
                <a:ea typeface="Helvetica Neue"/>
                <a:cs typeface="Helvetica Neue"/>
                <a:sym typeface="Helvetica Neue"/>
              </a:rPr>
              <a:t>Problem:</a:t>
            </a:r>
            <a:r>
              <a:rPr b="1" lang="en" sz="3000">
                <a:solidFill>
                  <a:srgbClr val="000000"/>
                </a:solidFill>
                <a:latin typeface="Helvetica Neue"/>
                <a:ea typeface="Helvetica Neue"/>
                <a:cs typeface="Helvetica Neue"/>
                <a:sym typeface="Helvetica Neue"/>
              </a:rPr>
              <a:t> </a:t>
            </a:r>
            <a:r>
              <a:rPr lang="en">
                <a:solidFill>
                  <a:srgbClr val="000000"/>
                </a:solidFill>
                <a:latin typeface="Helvetica Neue"/>
                <a:ea typeface="Helvetica Neue"/>
                <a:cs typeface="Helvetica Neue"/>
                <a:sym typeface="Helvetica Neue"/>
              </a:rPr>
              <a:t>Currently, political news outlets are not targeting young consumers. As a result, Gen Z feels lost, disillusioned, and cynical about politics. They are overwhelmed by the constant barrage of news that. They need a fun, accessible way to learn about policies and organize their views. </a:t>
            </a:r>
            <a:endParaRPr>
              <a:solidFill>
                <a:srgbClr val="000000"/>
              </a:solidFill>
              <a:latin typeface="Helvetica Neue"/>
              <a:ea typeface="Helvetica Neue"/>
              <a:cs typeface="Helvetica Neue"/>
              <a:sym typeface="Helvetica Neue"/>
            </a:endParaRPr>
          </a:p>
          <a:p>
            <a:pPr indent="0" lvl="0" marL="0" rtl="0" algn="l">
              <a:spcBef>
                <a:spcPts val="1600"/>
              </a:spcBef>
              <a:spcAft>
                <a:spcPts val="0"/>
              </a:spcAft>
              <a:buNone/>
            </a:pPr>
            <a:r>
              <a:rPr b="1" lang="en" sz="2400">
                <a:solidFill>
                  <a:srgbClr val="000000"/>
                </a:solidFill>
                <a:latin typeface="Helvetica Neue"/>
                <a:ea typeface="Helvetica Neue"/>
                <a:cs typeface="Helvetica Neue"/>
                <a:sym typeface="Helvetica Neue"/>
              </a:rPr>
              <a:t>Solution: </a:t>
            </a:r>
            <a:r>
              <a:rPr lang="en">
                <a:solidFill>
                  <a:srgbClr val="000000"/>
                </a:solidFill>
                <a:latin typeface="Helvetica Neue"/>
                <a:ea typeface="Helvetica Neue"/>
                <a:cs typeface="Helvetica Neue"/>
                <a:sym typeface="Helvetica Neue"/>
              </a:rPr>
              <a:t>We propose a simple application that has features (social media memes, emojis, Tinder “swiping”) that make politics feel fun and young. Our solution helps young voters understand what policies matter to them and learn more about upcoming elections. </a:t>
            </a:r>
            <a:endParaRPr>
              <a:solidFill>
                <a:srgbClr val="000000"/>
              </a:solidFill>
              <a:latin typeface="Helvetica Neue"/>
              <a:ea typeface="Helvetica Neue"/>
              <a:cs typeface="Helvetica Neue"/>
              <a:sym typeface="Helvetica Neue"/>
            </a:endParaRPr>
          </a:p>
          <a:p>
            <a:pPr indent="0" lvl="0" marL="0" rtl="0" algn="l">
              <a:spcBef>
                <a:spcPts val="1600"/>
              </a:spcBef>
              <a:spcAft>
                <a:spcPts val="0"/>
              </a:spcAft>
              <a:buClr>
                <a:schemeClr val="dk1"/>
              </a:buClr>
              <a:buSzPts val="1100"/>
              <a:buFont typeface="Arial"/>
              <a:buNone/>
            </a:pPr>
            <a:r>
              <a:t/>
            </a:r>
            <a:endParaRPr>
              <a:solidFill>
                <a:schemeClr val="dk1"/>
              </a:solidFill>
              <a:latin typeface="Helvetica Neue"/>
              <a:ea typeface="Helvetica Neue"/>
              <a:cs typeface="Helvetica Neue"/>
              <a:sym typeface="Helvetica Neue"/>
            </a:endParaRPr>
          </a:p>
          <a:p>
            <a:pPr indent="0" lvl="0" marL="0" rtl="0" algn="l">
              <a:spcBef>
                <a:spcPts val="1600"/>
              </a:spcBef>
              <a:spcAft>
                <a:spcPts val="1600"/>
              </a:spcAft>
              <a:buNone/>
            </a:pPr>
            <a:r>
              <a:t/>
            </a:r>
            <a:endParaRPr>
              <a:solidFill>
                <a:srgbClr val="000000"/>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Task One (Simple)</a:t>
            </a:r>
            <a:endParaRPr b="1">
              <a:solidFill>
                <a:schemeClr val="accent1"/>
              </a:solidFill>
              <a:latin typeface="Helvetica Neue"/>
              <a:ea typeface="Helvetica Neue"/>
              <a:cs typeface="Helvetica Neue"/>
              <a:sym typeface="Helvetica Neue"/>
            </a:endParaRPr>
          </a:p>
        </p:txBody>
      </p:sp>
      <p:sp>
        <p:nvSpPr>
          <p:cNvPr id="66" name="Google Shape;66;p15"/>
          <p:cNvSpPr txBox="1"/>
          <p:nvPr>
            <p:ph idx="1" type="body"/>
          </p:nvPr>
        </p:nvSpPr>
        <p:spPr>
          <a:xfrm>
            <a:off x="311700" y="9032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Now</a:t>
            </a:r>
            <a:r>
              <a:rPr lang="en">
                <a:solidFill>
                  <a:schemeClr val="dk1"/>
                </a:solidFill>
                <a:latin typeface="Helvetica Neue"/>
                <a:ea typeface="Helvetica Neue"/>
                <a:cs typeface="Helvetica Neue"/>
                <a:sym typeface="Helvetica Neue"/>
              </a:rPr>
              <a:t>: Find policies that you are interested in </a:t>
            </a:r>
            <a:r>
              <a:rPr b="1" lang="en">
                <a:solidFill>
                  <a:schemeClr val="dk1"/>
                </a:solidFill>
                <a:latin typeface="Helvetica Neue"/>
                <a:ea typeface="Helvetica Neue"/>
                <a:cs typeface="Helvetica Neue"/>
                <a:sym typeface="Helvetica Neue"/>
              </a:rPr>
              <a:t>and</a:t>
            </a:r>
            <a:r>
              <a:rPr lang="en">
                <a:solidFill>
                  <a:schemeClr val="dk1"/>
                </a:solidFill>
                <a:latin typeface="Helvetica Neue"/>
                <a:ea typeface="Helvetica Neue"/>
                <a:cs typeface="Helvetica Neue"/>
                <a:sym typeface="Helvetica Neue"/>
              </a:rPr>
              <a:t> discover your positionality on them. </a:t>
            </a:r>
            <a:endParaRPr>
              <a:solidFill>
                <a:schemeClr val="dk1"/>
              </a:solidFill>
              <a:latin typeface="Helvetica Neue"/>
              <a:ea typeface="Helvetica Neue"/>
              <a:cs typeface="Helvetica Neue"/>
              <a:sym typeface="Helvetica Neue"/>
            </a:endParaRPr>
          </a:p>
          <a:p>
            <a:pPr indent="0" lvl="0" marL="0" rtl="0" algn="l">
              <a:spcBef>
                <a:spcPts val="160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1600"/>
              </a:spcBef>
              <a:spcAft>
                <a:spcPts val="0"/>
              </a:spcAft>
              <a:buClr>
                <a:schemeClr val="dk1"/>
              </a:buClr>
              <a:buSzPts val="1100"/>
              <a:buFont typeface="Arial"/>
              <a:buNone/>
            </a:pPr>
            <a:r>
              <a:t/>
            </a:r>
            <a:endParaRPr>
              <a:solidFill>
                <a:schemeClr val="dk1"/>
              </a:solidFill>
              <a:latin typeface="Helvetica Neue"/>
              <a:ea typeface="Helvetica Neue"/>
              <a:cs typeface="Helvetica Neue"/>
              <a:sym typeface="Helvetica Neue"/>
            </a:endParaRPr>
          </a:p>
          <a:p>
            <a:pPr indent="0" lvl="0" marL="0" rtl="0" algn="l">
              <a:spcBef>
                <a:spcPts val="1600"/>
              </a:spcBef>
              <a:spcAft>
                <a:spcPts val="0"/>
              </a:spcAft>
              <a:buClr>
                <a:schemeClr val="dk1"/>
              </a:buClr>
              <a:buSzPts val="1100"/>
              <a:buFont typeface="Arial"/>
              <a:buNone/>
            </a:pPr>
            <a:r>
              <a:rPr b="1" lang="en">
                <a:solidFill>
                  <a:schemeClr val="dk1"/>
                </a:solidFill>
                <a:latin typeface="Helvetica Neue"/>
                <a:ea typeface="Helvetica Neue"/>
                <a:cs typeface="Helvetica Neue"/>
                <a:sym typeface="Helvetica Neue"/>
              </a:rPr>
              <a:t>Previous</a:t>
            </a:r>
            <a:r>
              <a:rPr lang="en">
                <a:solidFill>
                  <a:schemeClr val="dk1"/>
                </a:solidFill>
                <a:latin typeface="Helvetica Neue"/>
                <a:ea typeface="Helvetica Neue"/>
                <a:cs typeface="Helvetica Neue"/>
                <a:sym typeface="Helvetica Neue"/>
              </a:rPr>
              <a:t>: Find policies that you are interested in.</a:t>
            </a:r>
            <a:endParaRPr>
              <a:solidFill>
                <a:schemeClr val="dk1"/>
              </a:solidFill>
              <a:latin typeface="Helvetica Neue"/>
              <a:ea typeface="Helvetica Neue"/>
              <a:cs typeface="Helvetica Neue"/>
              <a:sym typeface="Helvetica Neue"/>
            </a:endParaRPr>
          </a:p>
          <a:p>
            <a:pPr indent="0" lvl="0" marL="0" rtl="0" algn="l">
              <a:spcBef>
                <a:spcPts val="1600"/>
              </a:spcBef>
              <a:spcAft>
                <a:spcPts val="1600"/>
              </a:spcAft>
              <a:buNone/>
            </a:pPr>
            <a:r>
              <a:t/>
            </a:r>
            <a:endParaRPr>
              <a:solidFill>
                <a:schemeClr val="dk1"/>
              </a:solidFill>
              <a:latin typeface="Helvetica Neue"/>
              <a:ea typeface="Helvetica Neue"/>
              <a:cs typeface="Helvetica Neue"/>
              <a:sym typeface="Helvetica Neue"/>
            </a:endParaRPr>
          </a:p>
        </p:txBody>
      </p:sp>
      <p:pic>
        <p:nvPicPr>
          <p:cNvPr id="67" name="Google Shape;67;p15"/>
          <p:cNvPicPr preferRelativeResize="0"/>
          <p:nvPr/>
        </p:nvPicPr>
        <p:blipFill>
          <a:blip r:embed="rId3">
            <a:alphaModFix/>
          </a:blip>
          <a:stretch>
            <a:fillRect/>
          </a:stretch>
        </p:blipFill>
        <p:spPr>
          <a:xfrm rot="-5400000">
            <a:off x="2266500" y="406038"/>
            <a:ext cx="1396725" cy="3386924"/>
          </a:xfrm>
          <a:prstGeom prst="rect">
            <a:avLst/>
          </a:prstGeom>
          <a:noFill/>
          <a:ln>
            <a:noFill/>
          </a:ln>
        </p:spPr>
      </p:pic>
      <p:pic>
        <p:nvPicPr>
          <p:cNvPr id="68" name="Google Shape;68;p15"/>
          <p:cNvPicPr preferRelativeResize="0"/>
          <p:nvPr/>
        </p:nvPicPr>
        <p:blipFill>
          <a:blip r:embed="rId4">
            <a:alphaModFix/>
          </a:blip>
          <a:stretch>
            <a:fillRect/>
          </a:stretch>
        </p:blipFill>
        <p:spPr>
          <a:xfrm>
            <a:off x="1157312" y="3358174"/>
            <a:ext cx="1039175" cy="1661725"/>
          </a:xfrm>
          <a:prstGeom prst="rect">
            <a:avLst/>
          </a:prstGeom>
          <a:noFill/>
          <a:ln>
            <a:noFill/>
          </a:ln>
        </p:spPr>
      </p:pic>
      <p:pic>
        <p:nvPicPr>
          <p:cNvPr id="69" name="Google Shape;69;p15"/>
          <p:cNvPicPr preferRelativeResize="0"/>
          <p:nvPr/>
        </p:nvPicPr>
        <p:blipFill>
          <a:blip r:embed="rId5">
            <a:alphaModFix/>
          </a:blip>
          <a:stretch>
            <a:fillRect/>
          </a:stretch>
        </p:blipFill>
        <p:spPr>
          <a:xfrm>
            <a:off x="3039429" y="3295349"/>
            <a:ext cx="1102450" cy="1787375"/>
          </a:xfrm>
          <a:prstGeom prst="rect">
            <a:avLst/>
          </a:prstGeom>
          <a:noFill/>
          <a:ln>
            <a:noFill/>
          </a:ln>
        </p:spPr>
      </p:pic>
      <p:pic>
        <p:nvPicPr>
          <p:cNvPr id="70" name="Google Shape;70;p15"/>
          <p:cNvPicPr preferRelativeResize="0"/>
          <p:nvPr/>
        </p:nvPicPr>
        <p:blipFill>
          <a:blip r:embed="rId6">
            <a:alphaModFix/>
          </a:blip>
          <a:stretch>
            <a:fillRect/>
          </a:stretch>
        </p:blipFill>
        <p:spPr>
          <a:xfrm>
            <a:off x="4984816" y="3374924"/>
            <a:ext cx="1039175" cy="1628214"/>
          </a:xfrm>
          <a:prstGeom prst="rect">
            <a:avLst/>
          </a:prstGeom>
          <a:noFill/>
          <a:ln>
            <a:noFill/>
          </a:ln>
        </p:spPr>
      </p:pic>
      <p:sp>
        <p:nvSpPr>
          <p:cNvPr id="71" name="Google Shape;71;p15"/>
          <p:cNvSpPr/>
          <p:nvPr/>
        </p:nvSpPr>
        <p:spPr>
          <a:xfrm>
            <a:off x="2283164" y="3954786"/>
            <a:ext cx="669600" cy="366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315214" y="4005874"/>
            <a:ext cx="669600" cy="366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Task Two (Medium)</a:t>
            </a:r>
            <a:endParaRPr b="1">
              <a:solidFill>
                <a:schemeClr val="accent1"/>
              </a:solidFill>
              <a:latin typeface="Helvetica Neue"/>
              <a:ea typeface="Helvetica Neue"/>
              <a:cs typeface="Helvetica Neue"/>
              <a:sym typeface="Helvetica Neue"/>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Now</a:t>
            </a:r>
            <a:r>
              <a:rPr lang="en">
                <a:solidFill>
                  <a:schemeClr val="dk1"/>
                </a:solidFill>
                <a:latin typeface="Helvetica Neue"/>
                <a:ea typeface="Helvetica Neue"/>
                <a:cs typeface="Helvetica Neue"/>
                <a:sym typeface="Helvetica Neue"/>
              </a:rPr>
              <a:t>: Discover local elections and polling stations. </a:t>
            </a:r>
            <a:endParaRPr>
              <a:solidFill>
                <a:schemeClr val="dk1"/>
              </a:solidFill>
              <a:latin typeface="Helvetica Neue"/>
              <a:ea typeface="Helvetica Neue"/>
              <a:cs typeface="Helvetica Neue"/>
              <a:sym typeface="Helvetica Neue"/>
            </a:endParaRPr>
          </a:p>
          <a:p>
            <a:pPr indent="0" lvl="0" marL="0" rtl="0" algn="l">
              <a:spcBef>
                <a:spcPts val="160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160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1600"/>
              </a:spcBef>
              <a:spcAft>
                <a:spcPts val="1600"/>
              </a:spcAft>
              <a:buNone/>
            </a:pPr>
            <a:r>
              <a:rPr b="1" lang="en">
                <a:solidFill>
                  <a:schemeClr val="dk1"/>
                </a:solidFill>
                <a:latin typeface="Helvetica Neue"/>
                <a:ea typeface="Helvetica Neue"/>
                <a:cs typeface="Helvetica Neue"/>
                <a:sym typeface="Helvetica Neue"/>
              </a:rPr>
              <a:t>Previously</a:t>
            </a:r>
            <a:r>
              <a:rPr lang="en">
                <a:solidFill>
                  <a:schemeClr val="dk1"/>
                </a:solidFill>
                <a:latin typeface="Helvetica Neue"/>
                <a:ea typeface="Helvetica Neue"/>
                <a:cs typeface="Helvetica Neue"/>
                <a:sym typeface="Helvetica Neue"/>
              </a:rPr>
              <a:t>: Discover candidates (this was wrapped into task three). </a:t>
            </a:r>
            <a:endParaRPr>
              <a:solidFill>
                <a:schemeClr val="dk1"/>
              </a:solidFill>
              <a:latin typeface="Helvetica Neue"/>
              <a:ea typeface="Helvetica Neue"/>
              <a:cs typeface="Helvetica Neue"/>
              <a:sym typeface="Helvetica Neue"/>
            </a:endParaRPr>
          </a:p>
        </p:txBody>
      </p:sp>
      <p:pic>
        <p:nvPicPr>
          <p:cNvPr id="79" name="Google Shape;79;p16"/>
          <p:cNvPicPr preferRelativeResize="0"/>
          <p:nvPr/>
        </p:nvPicPr>
        <p:blipFill>
          <a:blip r:embed="rId3">
            <a:alphaModFix/>
          </a:blip>
          <a:stretch>
            <a:fillRect/>
          </a:stretch>
        </p:blipFill>
        <p:spPr>
          <a:xfrm rot="-5400000">
            <a:off x="2401936" y="506615"/>
            <a:ext cx="1206624" cy="3345945"/>
          </a:xfrm>
          <a:prstGeom prst="rect">
            <a:avLst/>
          </a:prstGeom>
          <a:noFill/>
          <a:ln>
            <a:noFill/>
          </a:ln>
        </p:spPr>
      </p:pic>
      <p:pic>
        <p:nvPicPr>
          <p:cNvPr id="80" name="Google Shape;80;p16"/>
          <p:cNvPicPr preferRelativeResize="0"/>
          <p:nvPr/>
        </p:nvPicPr>
        <p:blipFill>
          <a:blip r:embed="rId4">
            <a:alphaModFix/>
          </a:blip>
          <a:stretch>
            <a:fillRect/>
          </a:stretch>
        </p:blipFill>
        <p:spPr>
          <a:xfrm>
            <a:off x="1332275" y="3195325"/>
            <a:ext cx="997325" cy="1618575"/>
          </a:xfrm>
          <a:prstGeom prst="rect">
            <a:avLst/>
          </a:prstGeom>
          <a:noFill/>
          <a:ln>
            <a:noFill/>
          </a:ln>
        </p:spPr>
      </p:pic>
      <p:pic>
        <p:nvPicPr>
          <p:cNvPr id="81" name="Google Shape;81;p16"/>
          <p:cNvPicPr preferRelativeResize="0"/>
          <p:nvPr/>
        </p:nvPicPr>
        <p:blipFill>
          <a:blip r:embed="rId5">
            <a:alphaModFix/>
          </a:blip>
          <a:stretch>
            <a:fillRect/>
          </a:stretch>
        </p:blipFill>
        <p:spPr>
          <a:xfrm>
            <a:off x="3196850" y="3227085"/>
            <a:ext cx="958175" cy="1555050"/>
          </a:xfrm>
          <a:prstGeom prst="rect">
            <a:avLst/>
          </a:prstGeom>
          <a:noFill/>
          <a:ln>
            <a:noFill/>
          </a:ln>
        </p:spPr>
      </p:pic>
      <p:sp>
        <p:nvSpPr>
          <p:cNvPr id="82" name="Google Shape;82;p16"/>
          <p:cNvSpPr/>
          <p:nvPr/>
        </p:nvSpPr>
        <p:spPr>
          <a:xfrm>
            <a:off x="2428422" y="3755113"/>
            <a:ext cx="669600" cy="366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Task Three (Complex)</a:t>
            </a:r>
            <a:endParaRPr b="1">
              <a:solidFill>
                <a:schemeClr val="accent1"/>
              </a:solidFill>
              <a:latin typeface="Helvetica Neue"/>
              <a:ea typeface="Helvetica Neue"/>
              <a:cs typeface="Helvetica Neue"/>
              <a:sym typeface="Helvetica Neue"/>
            </a:endParaRPr>
          </a:p>
        </p:txBody>
      </p:sp>
      <p:sp>
        <p:nvSpPr>
          <p:cNvPr id="88" name="Google Shape;88;p17"/>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Now</a:t>
            </a:r>
            <a:r>
              <a:rPr lang="en">
                <a:solidFill>
                  <a:schemeClr val="dk1"/>
                </a:solidFill>
                <a:latin typeface="Helvetica Neue"/>
                <a:ea typeface="Helvetica Neue"/>
                <a:cs typeface="Helvetica Neue"/>
                <a:sym typeface="Helvetica Neue"/>
              </a:rPr>
              <a:t>: Compare candidates running for each position by seeing how they match up with your policy preferences and then “liking” the one you think would be the best. </a:t>
            </a:r>
            <a:endParaRPr>
              <a:solidFill>
                <a:schemeClr val="dk1"/>
              </a:solidFill>
              <a:latin typeface="Helvetica Neue"/>
              <a:ea typeface="Helvetica Neue"/>
              <a:cs typeface="Helvetica Neue"/>
              <a:sym typeface="Helvetica Neue"/>
            </a:endParaRPr>
          </a:p>
          <a:p>
            <a:pPr indent="0" lvl="0" marL="0" rtl="0" algn="l">
              <a:spcBef>
                <a:spcPts val="160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1600"/>
              </a:spcBef>
              <a:spcAft>
                <a:spcPts val="0"/>
              </a:spcAft>
              <a:buNone/>
            </a:pPr>
            <a:r>
              <a:t/>
            </a:r>
            <a:endParaRPr sz="900">
              <a:solidFill>
                <a:schemeClr val="dk1"/>
              </a:solidFill>
              <a:latin typeface="Helvetica Neue"/>
              <a:ea typeface="Helvetica Neue"/>
              <a:cs typeface="Helvetica Neue"/>
              <a:sym typeface="Helvetica Neue"/>
            </a:endParaRPr>
          </a:p>
          <a:p>
            <a:pPr indent="0" lvl="0" marL="0" rtl="0" algn="l">
              <a:spcBef>
                <a:spcPts val="1600"/>
              </a:spcBef>
              <a:spcAft>
                <a:spcPts val="1600"/>
              </a:spcAft>
              <a:buNone/>
            </a:pPr>
            <a:r>
              <a:rPr b="1" lang="en">
                <a:solidFill>
                  <a:schemeClr val="dk1"/>
                </a:solidFill>
                <a:latin typeface="Helvetica Neue"/>
                <a:ea typeface="Helvetica Neue"/>
                <a:cs typeface="Helvetica Neue"/>
                <a:sym typeface="Helvetica Neue"/>
              </a:rPr>
              <a:t>Previously</a:t>
            </a:r>
            <a:r>
              <a:rPr lang="en">
                <a:solidFill>
                  <a:schemeClr val="dk1"/>
                </a:solidFill>
                <a:latin typeface="Helvetica Neue"/>
                <a:ea typeface="Helvetica Neue"/>
                <a:cs typeface="Helvetica Neue"/>
                <a:sym typeface="Helvetica Neue"/>
              </a:rPr>
              <a:t>: Compare candidates by swiping on each candidate running for each position. </a:t>
            </a:r>
            <a:endParaRPr>
              <a:solidFill>
                <a:schemeClr val="dk1"/>
              </a:solidFill>
              <a:latin typeface="Helvetica Neue"/>
              <a:ea typeface="Helvetica Neue"/>
              <a:cs typeface="Helvetica Neue"/>
              <a:sym typeface="Helvetica Neue"/>
            </a:endParaRPr>
          </a:p>
        </p:txBody>
      </p:sp>
      <p:pic>
        <p:nvPicPr>
          <p:cNvPr id="89" name="Google Shape;89;p17"/>
          <p:cNvPicPr preferRelativeResize="0"/>
          <p:nvPr/>
        </p:nvPicPr>
        <p:blipFill>
          <a:blip r:embed="rId3">
            <a:alphaModFix/>
          </a:blip>
          <a:stretch>
            <a:fillRect/>
          </a:stretch>
        </p:blipFill>
        <p:spPr>
          <a:xfrm rot="-5400000">
            <a:off x="2833177" y="753599"/>
            <a:ext cx="1043324" cy="3381528"/>
          </a:xfrm>
          <a:prstGeom prst="rect">
            <a:avLst/>
          </a:prstGeom>
          <a:noFill/>
          <a:ln>
            <a:noFill/>
          </a:ln>
        </p:spPr>
      </p:pic>
      <p:pic>
        <p:nvPicPr>
          <p:cNvPr id="90" name="Google Shape;90;p17"/>
          <p:cNvPicPr preferRelativeResize="0"/>
          <p:nvPr/>
        </p:nvPicPr>
        <p:blipFill>
          <a:blip r:embed="rId4">
            <a:alphaModFix/>
          </a:blip>
          <a:stretch>
            <a:fillRect/>
          </a:stretch>
        </p:blipFill>
        <p:spPr>
          <a:xfrm>
            <a:off x="1769100" y="3493550"/>
            <a:ext cx="940800" cy="1498649"/>
          </a:xfrm>
          <a:prstGeom prst="rect">
            <a:avLst/>
          </a:prstGeom>
          <a:noFill/>
          <a:ln>
            <a:noFill/>
          </a:ln>
        </p:spPr>
      </p:pic>
      <p:pic>
        <p:nvPicPr>
          <p:cNvPr id="91" name="Google Shape;91;p17"/>
          <p:cNvPicPr preferRelativeResize="0"/>
          <p:nvPr/>
        </p:nvPicPr>
        <p:blipFill>
          <a:blip r:embed="rId5">
            <a:alphaModFix/>
          </a:blip>
          <a:stretch>
            <a:fillRect/>
          </a:stretch>
        </p:blipFill>
        <p:spPr>
          <a:xfrm>
            <a:off x="3729675" y="3493549"/>
            <a:ext cx="966033" cy="1531474"/>
          </a:xfrm>
          <a:prstGeom prst="rect">
            <a:avLst/>
          </a:prstGeom>
          <a:noFill/>
          <a:ln>
            <a:noFill/>
          </a:ln>
        </p:spPr>
      </p:pic>
      <p:sp>
        <p:nvSpPr>
          <p:cNvPr id="92" name="Google Shape;92;p17"/>
          <p:cNvSpPr/>
          <p:nvPr/>
        </p:nvSpPr>
        <p:spPr>
          <a:xfrm>
            <a:off x="2963797" y="4002284"/>
            <a:ext cx="669600" cy="366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2845050" y="1788900"/>
            <a:ext cx="3453900" cy="15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latin typeface="Helvetica Neue"/>
                <a:ea typeface="Helvetica Neue"/>
                <a:cs typeface="Helvetica Neue"/>
                <a:sym typeface="Helvetica Neue"/>
              </a:rPr>
              <a:t>Medium Fi Prototype</a:t>
            </a:r>
            <a:endParaRPr b="1" sz="48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Major Design Change One: Navigation</a:t>
            </a:r>
            <a:endParaRPr b="1">
              <a:solidFill>
                <a:schemeClr val="accent1"/>
              </a:solidFill>
              <a:latin typeface="Helvetica Neue"/>
              <a:ea typeface="Helvetica Neue"/>
              <a:cs typeface="Helvetica Neue"/>
              <a:sym typeface="Helvetica Neue"/>
            </a:endParaRPr>
          </a:p>
        </p:txBody>
      </p:sp>
      <p:pic>
        <p:nvPicPr>
          <p:cNvPr id="103" name="Google Shape;103;p19"/>
          <p:cNvPicPr preferRelativeResize="0"/>
          <p:nvPr/>
        </p:nvPicPr>
        <p:blipFill>
          <a:blip r:embed="rId3">
            <a:alphaModFix/>
          </a:blip>
          <a:stretch>
            <a:fillRect/>
          </a:stretch>
        </p:blipFill>
        <p:spPr>
          <a:xfrm>
            <a:off x="311700" y="1281825"/>
            <a:ext cx="2116850" cy="3411025"/>
          </a:xfrm>
          <a:prstGeom prst="rect">
            <a:avLst/>
          </a:prstGeom>
          <a:noFill/>
          <a:ln>
            <a:noFill/>
          </a:ln>
        </p:spPr>
      </p:pic>
      <p:pic>
        <p:nvPicPr>
          <p:cNvPr id="104" name="Google Shape;104;p19"/>
          <p:cNvPicPr preferRelativeResize="0"/>
          <p:nvPr/>
        </p:nvPicPr>
        <p:blipFill>
          <a:blip r:embed="rId4">
            <a:alphaModFix/>
          </a:blip>
          <a:stretch>
            <a:fillRect/>
          </a:stretch>
        </p:blipFill>
        <p:spPr>
          <a:xfrm>
            <a:off x="3500625" y="1281825"/>
            <a:ext cx="1779841" cy="3411023"/>
          </a:xfrm>
          <a:prstGeom prst="rect">
            <a:avLst/>
          </a:prstGeom>
          <a:noFill/>
          <a:ln>
            <a:noFill/>
          </a:ln>
        </p:spPr>
      </p:pic>
      <p:sp>
        <p:nvSpPr>
          <p:cNvPr id="105" name="Google Shape;105;p19"/>
          <p:cNvSpPr/>
          <p:nvPr/>
        </p:nvSpPr>
        <p:spPr>
          <a:xfrm>
            <a:off x="455200" y="1693875"/>
            <a:ext cx="610200" cy="2953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rot="5400000">
            <a:off x="4137700" y="3499450"/>
            <a:ext cx="610200" cy="1776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2432025" y="2556750"/>
            <a:ext cx="839100" cy="4032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ph idx="1" type="body"/>
          </p:nvPr>
        </p:nvSpPr>
        <p:spPr>
          <a:xfrm>
            <a:off x="5662950" y="1230975"/>
            <a:ext cx="324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Old navigation bar was confusing to navigate. Users commented that they felt overwhelmed by the options.  </a:t>
            </a:r>
            <a:endParaRPr>
              <a:solidFill>
                <a:schemeClr val="dk1"/>
              </a:solidFill>
              <a:latin typeface="Helvetica Neue"/>
              <a:ea typeface="Helvetica Neue"/>
              <a:cs typeface="Helvetica Neue"/>
              <a:sym typeface="Helvetica Neue"/>
            </a:endParaRPr>
          </a:p>
          <a:p>
            <a:pPr indent="0" lvl="0" marL="0" rtl="0" algn="l">
              <a:spcBef>
                <a:spcPts val="1600"/>
              </a:spcBef>
              <a:spcAft>
                <a:spcPts val="1600"/>
              </a:spcAft>
              <a:buNone/>
            </a:pPr>
            <a:r>
              <a:rPr lang="en">
                <a:solidFill>
                  <a:schemeClr val="dk1"/>
                </a:solidFill>
                <a:latin typeface="Helvetica Neue"/>
                <a:ea typeface="Helvetica Neue"/>
                <a:cs typeface="Helvetica Neue"/>
                <a:sym typeface="Helvetica Neue"/>
              </a:rPr>
              <a:t>New design is simplified and intuitive - mimics the “home bars” of popular apps like Twitter and Instagram, which our users likely already use.</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Major Design Change Two: Selecting Candidates</a:t>
            </a:r>
            <a:endParaRPr b="1">
              <a:solidFill>
                <a:schemeClr val="accent1"/>
              </a:solidFill>
              <a:latin typeface="Helvetica Neue"/>
              <a:ea typeface="Helvetica Neue"/>
              <a:cs typeface="Helvetica Neue"/>
              <a:sym typeface="Helvetica Neue"/>
            </a:endParaRPr>
          </a:p>
        </p:txBody>
      </p:sp>
      <p:sp>
        <p:nvSpPr>
          <p:cNvPr id="114" name="Google Shape;114;p20"/>
          <p:cNvSpPr/>
          <p:nvPr/>
        </p:nvSpPr>
        <p:spPr>
          <a:xfrm>
            <a:off x="2432025" y="2556750"/>
            <a:ext cx="839100" cy="4032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ph idx="1" type="body"/>
          </p:nvPr>
        </p:nvSpPr>
        <p:spPr>
          <a:xfrm>
            <a:off x="5662950" y="1230975"/>
            <a:ext cx="324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Realized that “swiping” to choose candidates and “swiping” to choose policies was potentially confusing users. </a:t>
            </a:r>
            <a:endParaRPr>
              <a:solidFill>
                <a:schemeClr val="dk1"/>
              </a:solidFill>
              <a:latin typeface="Helvetica Neue"/>
              <a:ea typeface="Helvetica Neue"/>
              <a:cs typeface="Helvetica Neue"/>
              <a:sym typeface="Helvetica Neue"/>
            </a:endParaRPr>
          </a:p>
          <a:p>
            <a:pPr indent="0" lvl="0" marL="0" rtl="0" algn="l">
              <a:spcBef>
                <a:spcPts val="1600"/>
              </a:spcBef>
              <a:spcAft>
                <a:spcPts val="1600"/>
              </a:spcAft>
              <a:buNone/>
            </a:pPr>
            <a:r>
              <a:rPr lang="en">
                <a:solidFill>
                  <a:schemeClr val="dk1"/>
                </a:solidFill>
                <a:latin typeface="Helvetica Neue"/>
                <a:ea typeface="Helvetica Neue"/>
                <a:cs typeface="Helvetica Neue"/>
                <a:sym typeface="Helvetica Neue"/>
              </a:rPr>
              <a:t>Decided to make candidate comparisons not “swipe-based”. </a:t>
            </a:r>
            <a:endParaRPr>
              <a:solidFill>
                <a:schemeClr val="dk1"/>
              </a:solidFill>
              <a:latin typeface="Helvetica Neue"/>
              <a:ea typeface="Helvetica Neue"/>
              <a:cs typeface="Helvetica Neue"/>
              <a:sym typeface="Helvetica Neue"/>
            </a:endParaRPr>
          </a:p>
        </p:txBody>
      </p:sp>
      <p:pic>
        <p:nvPicPr>
          <p:cNvPr id="116" name="Google Shape;116;p20"/>
          <p:cNvPicPr preferRelativeResize="0"/>
          <p:nvPr/>
        </p:nvPicPr>
        <p:blipFill>
          <a:blip r:embed="rId3">
            <a:alphaModFix/>
          </a:blip>
          <a:stretch>
            <a:fillRect/>
          </a:stretch>
        </p:blipFill>
        <p:spPr>
          <a:xfrm>
            <a:off x="3516875" y="1231375"/>
            <a:ext cx="1702147" cy="3416398"/>
          </a:xfrm>
          <a:prstGeom prst="rect">
            <a:avLst/>
          </a:prstGeom>
          <a:noFill/>
          <a:ln>
            <a:noFill/>
          </a:ln>
        </p:spPr>
      </p:pic>
      <p:pic>
        <p:nvPicPr>
          <p:cNvPr id="117" name="Google Shape;117;p20"/>
          <p:cNvPicPr preferRelativeResize="0"/>
          <p:nvPr/>
        </p:nvPicPr>
        <p:blipFill>
          <a:blip r:embed="rId4">
            <a:alphaModFix/>
          </a:blip>
          <a:stretch>
            <a:fillRect/>
          </a:stretch>
        </p:blipFill>
        <p:spPr>
          <a:xfrm>
            <a:off x="206900" y="1260188"/>
            <a:ext cx="2127225" cy="3358776"/>
          </a:xfrm>
          <a:prstGeom prst="rect">
            <a:avLst/>
          </a:prstGeom>
          <a:noFill/>
          <a:ln>
            <a:noFill/>
          </a:ln>
        </p:spPr>
      </p:pic>
      <p:sp>
        <p:nvSpPr>
          <p:cNvPr id="118" name="Google Shape;118;p20"/>
          <p:cNvSpPr txBox="1"/>
          <p:nvPr/>
        </p:nvSpPr>
        <p:spPr>
          <a:xfrm>
            <a:off x="393825" y="4498975"/>
            <a:ext cx="20382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candidate at a time with swiping</a:t>
            </a:r>
            <a:endParaRPr/>
          </a:p>
        </p:txBody>
      </p:sp>
      <p:sp>
        <p:nvSpPr>
          <p:cNvPr id="119" name="Google Shape;119;p20"/>
          <p:cNvSpPr txBox="1"/>
          <p:nvPr/>
        </p:nvSpPr>
        <p:spPr>
          <a:xfrm>
            <a:off x="3348850" y="4618975"/>
            <a:ext cx="20382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All candidates running with a like button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Major Design Change Three: Gauging Political Leaning</a:t>
            </a:r>
            <a:endParaRPr b="1">
              <a:solidFill>
                <a:schemeClr val="accent1"/>
              </a:solidFill>
              <a:latin typeface="Helvetica Neue"/>
              <a:ea typeface="Helvetica Neue"/>
              <a:cs typeface="Helvetica Neue"/>
              <a:sym typeface="Helvetica Neue"/>
            </a:endParaRPr>
          </a:p>
        </p:txBody>
      </p:sp>
      <p:sp>
        <p:nvSpPr>
          <p:cNvPr id="125" name="Google Shape;125;p21"/>
          <p:cNvSpPr/>
          <p:nvPr/>
        </p:nvSpPr>
        <p:spPr>
          <a:xfrm>
            <a:off x="2525638" y="2813450"/>
            <a:ext cx="839100" cy="4032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txBox="1"/>
          <p:nvPr>
            <p:ph idx="1" type="body"/>
          </p:nvPr>
        </p:nvSpPr>
        <p:spPr>
          <a:xfrm>
            <a:off x="5662950" y="1230975"/>
            <a:ext cx="3242700" cy="38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Initially we just had users swipe on policies that they were interested in. While this was useful, it did not provide nuanced enough information.</a:t>
            </a:r>
            <a:endParaRPr>
              <a:solidFill>
                <a:schemeClr val="dk1"/>
              </a:solidFill>
              <a:latin typeface="Helvetica Neue"/>
              <a:ea typeface="Helvetica Neue"/>
              <a:cs typeface="Helvetica Neue"/>
              <a:sym typeface="Helvetica Neue"/>
            </a:endParaRPr>
          </a:p>
          <a:p>
            <a:pPr indent="0" lvl="0" marL="0" rtl="0" algn="l">
              <a:spcBef>
                <a:spcPts val="1600"/>
              </a:spcBef>
              <a:spcAft>
                <a:spcPts val="1600"/>
              </a:spcAft>
              <a:buNone/>
            </a:pPr>
            <a:r>
              <a:rPr lang="en">
                <a:solidFill>
                  <a:schemeClr val="dk1"/>
                </a:solidFill>
                <a:latin typeface="Helvetica Neue"/>
                <a:ea typeface="Helvetica Neue"/>
                <a:cs typeface="Helvetica Neue"/>
                <a:sym typeface="Helvetica Neue"/>
              </a:rPr>
              <a:t>For each policy users swipe right on, we now have several follow-up questions to gauge their views on the topic (i.e. if they are for or against gun control).  </a:t>
            </a:r>
            <a:endParaRPr>
              <a:solidFill>
                <a:schemeClr val="dk1"/>
              </a:solidFill>
              <a:latin typeface="Helvetica Neue"/>
              <a:ea typeface="Helvetica Neue"/>
              <a:cs typeface="Helvetica Neue"/>
              <a:sym typeface="Helvetica Neue"/>
            </a:endParaRPr>
          </a:p>
        </p:txBody>
      </p:sp>
      <p:pic>
        <p:nvPicPr>
          <p:cNvPr id="127" name="Google Shape;127;p21"/>
          <p:cNvPicPr preferRelativeResize="0"/>
          <p:nvPr/>
        </p:nvPicPr>
        <p:blipFill>
          <a:blip r:embed="rId3">
            <a:alphaModFix/>
          </a:blip>
          <a:stretch>
            <a:fillRect/>
          </a:stretch>
        </p:blipFill>
        <p:spPr>
          <a:xfrm>
            <a:off x="3451450" y="1170125"/>
            <a:ext cx="1939003" cy="3820976"/>
          </a:xfrm>
          <a:prstGeom prst="rect">
            <a:avLst/>
          </a:prstGeom>
          <a:noFill/>
          <a:ln>
            <a:noFill/>
          </a:ln>
        </p:spPr>
      </p:pic>
      <p:pic>
        <p:nvPicPr>
          <p:cNvPr id="128" name="Google Shape;128;p21"/>
          <p:cNvPicPr preferRelativeResize="0"/>
          <p:nvPr/>
        </p:nvPicPr>
        <p:blipFill>
          <a:blip r:embed="rId4">
            <a:alphaModFix/>
          </a:blip>
          <a:stretch>
            <a:fillRect/>
          </a:stretch>
        </p:blipFill>
        <p:spPr>
          <a:xfrm>
            <a:off x="311700" y="1531400"/>
            <a:ext cx="2127225" cy="33329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